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6" r:id="rId3"/>
    <p:sldId id="285" r:id="rId4"/>
    <p:sldId id="291" r:id="rId5"/>
    <p:sldId id="300" r:id="rId6"/>
    <p:sldId id="302" r:id="rId7"/>
    <p:sldId id="310" r:id="rId8"/>
    <p:sldId id="313" r:id="rId9"/>
    <p:sldId id="267" r:id="rId10"/>
    <p:sldId id="268" r:id="rId11"/>
    <p:sldId id="259" r:id="rId12"/>
    <p:sldId id="260" r:id="rId13"/>
    <p:sldId id="282" r:id="rId14"/>
    <p:sldId id="315" r:id="rId15"/>
    <p:sldId id="311" r:id="rId16"/>
    <p:sldId id="303" r:id="rId17"/>
    <p:sldId id="305" r:id="rId18"/>
    <p:sldId id="306" r:id="rId19"/>
    <p:sldId id="258" r:id="rId20"/>
    <p:sldId id="261" r:id="rId21"/>
    <p:sldId id="262" r:id="rId22"/>
    <p:sldId id="287" r:id="rId23"/>
    <p:sldId id="289" r:id="rId24"/>
    <p:sldId id="312" r:id="rId25"/>
    <p:sldId id="314" r:id="rId26"/>
    <p:sldId id="257" r:id="rId27"/>
    <p:sldId id="301" r:id="rId28"/>
    <p:sldId id="284" r:id="rId29"/>
    <p:sldId id="288" r:id="rId30"/>
    <p:sldId id="290" r:id="rId31"/>
    <p:sldId id="292" r:id="rId32"/>
    <p:sldId id="293" r:id="rId33"/>
    <p:sldId id="294" r:id="rId34"/>
    <p:sldId id="295" r:id="rId35"/>
    <p:sldId id="296" r:id="rId36"/>
    <p:sldId id="307" r:id="rId37"/>
    <p:sldId id="308" r:id="rId38"/>
    <p:sldId id="309"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5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13CFB-14CC-AC4C-AE76-0028A93D65CD}" type="datetimeFigureOut">
              <a:rPr lang="en-US" smtClean="0"/>
              <a:t>2017-06-28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3C77D-0B0F-2D48-8721-EF31F403732A}" type="slidenum">
              <a:rPr lang="en-US" smtClean="0"/>
              <a:t>‹#›</a:t>
            </a:fld>
            <a:endParaRPr lang="en-US"/>
          </a:p>
        </p:txBody>
      </p:sp>
    </p:spTree>
    <p:extLst>
      <p:ext uri="{BB962C8B-B14F-4D97-AF65-F5344CB8AC3E}">
        <p14:creationId xmlns:p14="http://schemas.microsoft.com/office/powerpoint/2010/main" val="3232117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3C77D-0B0F-2D48-8721-EF31F403732A}" type="slidenum">
              <a:rPr lang="en-US" smtClean="0"/>
              <a:t>3</a:t>
            </a:fld>
            <a:endParaRPr lang="en-US"/>
          </a:p>
        </p:txBody>
      </p:sp>
    </p:spTree>
    <p:extLst>
      <p:ext uri="{BB962C8B-B14F-4D97-AF65-F5344CB8AC3E}">
        <p14:creationId xmlns:p14="http://schemas.microsoft.com/office/powerpoint/2010/main" val="413849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Boat</a:t>
            </a:r>
            <a:r>
              <a:rPr lang="en-US" baseline="0" dirty="0" smtClean="0"/>
              <a:t> on right – Della Mae, Next one is Bay Bird; On right side, the front boat is </a:t>
            </a:r>
            <a:r>
              <a:rPr lang="en-US" baseline="0" dirty="0" err="1" smtClean="0"/>
              <a:t>Lilipop</a:t>
            </a:r>
            <a:endParaRPr lang="en-US" dirty="0"/>
          </a:p>
        </p:txBody>
      </p:sp>
      <p:sp>
        <p:nvSpPr>
          <p:cNvPr id="4" name="Slide Number Placeholder 3"/>
          <p:cNvSpPr>
            <a:spLocks noGrp="1"/>
          </p:cNvSpPr>
          <p:nvPr>
            <p:ph type="sldNum" sz="quarter" idx="10"/>
          </p:nvPr>
        </p:nvSpPr>
        <p:spPr/>
        <p:txBody>
          <a:bodyPr/>
          <a:lstStyle/>
          <a:p>
            <a:fld id="{42A3C77D-0B0F-2D48-8721-EF31F403732A}" type="slidenum">
              <a:rPr lang="en-US" smtClean="0"/>
              <a:t>5</a:t>
            </a:fld>
            <a:endParaRPr lang="en-US"/>
          </a:p>
        </p:txBody>
      </p:sp>
    </p:spTree>
    <p:extLst>
      <p:ext uri="{BB962C8B-B14F-4D97-AF65-F5344CB8AC3E}">
        <p14:creationId xmlns:p14="http://schemas.microsoft.com/office/powerpoint/2010/main" val="118807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3C77D-0B0F-2D48-8721-EF31F403732A}" type="slidenum">
              <a:rPr lang="en-US" smtClean="0"/>
              <a:t>28</a:t>
            </a:fld>
            <a:endParaRPr lang="en-US"/>
          </a:p>
        </p:txBody>
      </p:sp>
    </p:spTree>
    <p:extLst>
      <p:ext uri="{BB962C8B-B14F-4D97-AF65-F5344CB8AC3E}">
        <p14:creationId xmlns:p14="http://schemas.microsoft.com/office/powerpoint/2010/main" val="344700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 – Biggest</a:t>
            </a:r>
            <a:r>
              <a:rPr lang="en-US" baseline="0" dirty="0" smtClean="0"/>
              <a:t> trip of halibut ever landed by a Canadian vessel on the Atlantic coast, especially for an eight dory vessel - 1913  </a:t>
            </a:r>
            <a:endParaRPr lang="en-US" dirty="0"/>
          </a:p>
        </p:txBody>
      </p:sp>
      <p:sp>
        <p:nvSpPr>
          <p:cNvPr id="4" name="Slide Number Placeholder 3"/>
          <p:cNvSpPr>
            <a:spLocks noGrp="1"/>
          </p:cNvSpPr>
          <p:nvPr>
            <p:ph type="sldNum" sz="quarter" idx="10"/>
          </p:nvPr>
        </p:nvSpPr>
        <p:spPr/>
        <p:txBody>
          <a:bodyPr/>
          <a:lstStyle/>
          <a:p>
            <a:fld id="{42A3C77D-0B0F-2D48-8721-EF31F403732A}" type="slidenum">
              <a:rPr lang="en-US" smtClean="0"/>
              <a:t>38</a:t>
            </a:fld>
            <a:endParaRPr lang="en-US"/>
          </a:p>
        </p:txBody>
      </p:sp>
    </p:spTree>
    <p:extLst>
      <p:ext uri="{BB962C8B-B14F-4D97-AF65-F5344CB8AC3E}">
        <p14:creationId xmlns:p14="http://schemas.microsoft.com/office/powerpoint/2010/main" val="286068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2017-06-28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2017-06-28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2017-06-28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2017-06-28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2017-06-28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2017-06-28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2017-06-28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2017-06-28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Bay Shore Forum</a:t>
            </a:r>
            <a:endParaRPr lang="en-US" dirty="0"/>
          </a:p>
        </p:txBody>
      </p:sp>
      <p:sp>
        <p:nvSpPr>
          <p:cNvPr id="3" name="Subtitle 2"/>
          <p:cNvSpPr>
            <a:spLocks noGrp="1"/>
          </p:cNvSpPr>
          <p:nvPr>
            <p:ph type="subTitle" idx="1"/>
          </p:nvPr>
        </p:nvSpPr>
        <p:spPr/>
        <p:txBody>
          <a:bodyPr/>
          <a:lstStyle/>
          <a:p>
            <a:r>
              <a:rPr lang="en-US" dirty="0" smtClean="0"/>
              <a:t>June 28, 2017</a:t>
            </a:r>
            <a:endParaRPr lang="en-US" dirty="0"/>
          </a:p>
        </p:txBody>
      </p:sp>
    </p:spTree>
    <p:extLst>
      <p:ext uri="{BB962C8B-B14F-4D97-AF65-F5344CB8AC3E}">
        <p14:creationId xmlns:p14="http://schemas.microsoft.com/office/powerpoint/2010/main" val="300826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Ononette</a:t>
            </a:r>
            <a:r>
              <a:rPr lang="en-CA" dirty="0"/>
              <a:t> </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a:t>483 ton tern schooner; 156’ X 35.2’ X13.2”; </a:t>
            </a:r>
            <a:r>
              <a:rPr lang="en-US" i="1" dirty="0"/>
              <a:t>built in</a:t>
            </a:r>
            <a:r>
              <a:rPr lang="en-US" dirty="0"/>
              <a:t> 1919; </a:t>
            </a:r>
            <a:r>
              <a:rPr lang="en-US" i="1" dirty="0"/>
              <a:t>built by</a:t>
            </a:r>
            <a:r>
              <a:rPr lang="en-US" dirty="0"/>
              <a:t> J. Willard Smith of Saint John; </a:t>
            </a:r>
            <a:r>
              <a:rPr lang="en-US" b="1" dirty="0"/>
              <a:t>built in</a:t>
            </a:r>
            <a:r>
              <a:rPr lang="en-US" dirty="0"/>
              <a:t> Hillsburn/</a:t>
            </a:r>
            <a:r>
              <a:rPr lang="en-US" dirty="0" err="1" smtClean="0"/>
              <a:t>Annapolis.Armstrong</a:t>
            </a:r>
            <a:r>
              <a:rPr lang="en-US" dirty="0" smtClean="0"/>
              <a:t> </a:t>
            </a:r>
            <a:r>
              <a:rPr lang="en-US" dirty="0"/>
              <a:t>and Wagner explain that the </a:t>
            </a:r>
            <a:r>
              <a:rPr lang="en-US" b="1" dirty="0" err="1"/>
              <a:t>Ononette</a:t>
            </a:r>
            <a:r>
              <a:rPr lang="en-US" dirty="0"/>
              <a:t> was the last sailing vessel built in Hillsburn, built from the same mold as the</a:t>
            </a:r>
            <a:r>
              <a:rPr lang="en-US" b="1" i="1" dirty="0"/>
              <a:t> Kathleen Crowe </a:t>
            </a:r>
            <a:r>
              <a:rPr lang="en-US" dirty="0"/>
              <a:t>built two years earlier. </a:t>
            </a:r>
            <a:endParaRPr lang="en-US" dirty="0" smtClean="0"/>
          </a:p>
          <a:p>
            <a:pPr algn="ctr"/>
            <a:r>
              <a:rPr lang="en-US" dirty="0" smtClean="0"/>
              <a:t>Captained </a:t>
            </a:r>
            <a:r>
              <a:rPr lang="en-US" dirty="0"/>
              <a:t>by J. Willard Smith until sold to owners in Moncton who employed it trading between NS ports and New York. In 1930 this vessel ran aground and was lost in Advocate </a:t>
            </a:r>
            <a:r>
              <a:rPr lang="en-US" dirty="0" err="1"/>
              <a:t>Harbour</a:t>
            </a:r>
            <a:r>
              <a:rPr lang="en-US" dirty="0"/>
              <a:t>, NS while under the command of Captain Pike. (2000, </a:t>
            </a:r>
            <a:r>
              <a:rPr lang="en-US" dirty="0" err="1"/>
              <a:t>pg</a:t>
            </a:r>
            <a:r>
              <a:rPr lang="en-US" dirty="0"/>
              <a:t> 64) (Parker, 1959, p. 214) NO RECORD AT MARITIME MUSEUM FIND A WRECK?</a:t>
            </a:r>
            <a:endParaRPr lang="en-CA" dirty="0"/>
          </a:p>
          <a:p>
            <a:endParaRPr lang="en-US" dirty="0"/>
          </a:p>
        </p:txBody>
      </p:sp>
    </p:spTree>
    <p:extLst>
      <p:ext uri="{BB962C8B-B14F-4D97-AF65-F5344CB8AC3E}">
        <p14:creationId xmlns:p14="http://schemas.microsoft.com/office/powerpoint/2010/main" val="189592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Ivaca</a:t>
            </a:r>
            <a:r>
              <a:rPr lang="en-CA" dirty="0"/>
              <a:t> </a:t>
            </a:r>
            <a:endParaRPr lang="en-US" dirty="0"/>
          </a:p>
        </p:txBody>
      </p:sp>
      <p:sp>
        <p:nvSpPr>
          <p:cNvPr id="3" name="Content Placeholder 2"/>
          <p:cNvSpPr>
            <a:spLocks noGrp="1"/>
          </p:cNvSpPr>
          <p:nvPr>
            <p:ph idx="1"/>
          </p:nvPr>
        </p:nvSpPr>
        <p:spPr/>
        <p:txBody>
          <a:bodyPr/>
          <a:lstStyle/>
          <a:p>
            <a:pPr algn="ctr"/>
            <a:r>
              <a:rPr lang="en-US" dirty="0"/>
              <a:t>43 ton schooner; built in 1873 (Armstrong and Wagner, 194: 1874); built by Hiram </a:t>
            </a:r>
            <a:r>
              <a:rPr lang="en-US" dirty="0" smtClean="0"/>
              <a:t>Longmire; </a:t>
            </a:r>
            <a:r>
              <a:rPr lang="en-US" dirty="0"/>
              <a:t>built in Hillsburn. Owned by ?. </a:t>
            </a:r>
            <a:endParaRPr lang="en-US" dirty="0" smtClean="0"/>
          </a:p>
          <a:p>
            <a:pPr algn="ctr"/>
            <a:r>
              <a:rPr lang="en-US" dirty="0" smtClean="0"/>
              <a:t>The </a:t>
            </a:r>
            <a:r>
              <a:rPr lang="en-US" dirty="0"/>
              <a:t>second ship owned and operated as a ferry and freight service between Saint John and Bridgetown by Captain John H. Longmire</a:t>
            </a:r>
            <a:r>
              <a:rPr lang="en-US" dirty="0" smtClean="0"/>
              <a:t>.</a:t>
            </a:r>
            <a:br>
              <a:rPr lang="en-US" dirty="0" smtClean="0"/>
            </a:br>
            <a:r>
              <a:rPr lang="en-US" dirty="0" smtClean="0"/>
              <a:t> </a:t>
            </a:r>
            <a:r>
              <a:rPr lang="en-US" dirty="0"/>
              <a:t>( “Age of Sail” Armstrong and Wagner. 2000</a:t>
            </a:r>
            <a:r>
              <a:rPr lang="en-US" dirty="0" smtClean="0"/>
              <a:t>, </a:t>
            </a:r>
            <a:r>
              <a:rPr lang="en-US" dirty="0"/>
              <a:t>35, 63, 194)</a:t>
            </a:r>
            <a:endParaRPr lang="en-CA" dirty="0"/>
          </a:p>
          <a:p>
            <a:endParaRPr lang="en-US" dirty="0"/>
          </a:p>
        </p:txBody>
      </p:sp>
    </p:spTree>
    <p:extLst>
      <p:ext uri="{BB962C8B-B14F-4D97-AF65-F5344CB8AC3E}">
        <p14:creationId xmlns:p14="http://schemas.microsoft.com/office/powerpoint/2010/main" val="202538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 J. Bogart</a:t>
            </a:r>
            <a:r>
              <a:rPr lang="en-CA" dirty="0"/>
              <a:t> </a:t>
            </a:r>
            <a:endParaRPr lang="en-US" dirty="0"/>
          </a:p>
        </p:txBody>
      </p:sp>
      <p:sp>
        <p:nvSpPr>
          <p:cNvPr id="3" name="Content Placeholder 2"/>
          <p:cNvSpPr>
            <a:spLocks noGrp="1"/>
          </p:cNvSpPr>
          <p:nvPr>
            <p:ph idx="1"/>
          </p:nvPr>
        </p:nvSpPr>
        <p:spPr/>
        <p:txBody>
          <a:bodyPr/>
          <a:lstStyle/>
          <a:p>
            <a:pPr algn="ctr"/>
            <a:r>
              <a:rPr lang="en-US" dirty="0"/>
              <a:t>836 ton </a:t>
            </a:r>
            <a:r>
              <a:rPr lang="en-US" dirty="0" err="1"/>
              <a:t>barque</a:t>
            </a:r>
            <a:r>
              <a:rPr lang="en-US" dirty="0"/>
              <a:t>; Built in 1873; built by William </a:t>
            </a:r>
            <a:r>
              <a:rPr lang="en-US" dirty="0" err="1"/>
              <a:t>Weatherspoon</a:t>
            </a:r>
            <a:r>
              <a:rPr lang="en-US" dirty="0"/>
              <a:t>, John Johnson Sr. and Robert Mills; built in Hillsburn, NS. Owned by ?</a:t>
            </a:r>
            <a:endParaRPr lang="en-US" dirty="0" smtClean="0"/>
          </a:p>
          <a:p>
            <a:pPr algn="ctr"/>
            <a:r>
              <a:rPr lang="en-US" dirty="0" smtClean="0"/>
              <a:t> </a:t>
            </a:r>
            <a:r>
              <a:rPr lang="en-US" dirty="0"/>
              <a:t>At the time, Hillsburn was referred to as Granville, Bayside. </a:t>
            </a:r>
            <a:r>
              <a:rPr lang="en-US" dirty="0" smtClean="0"/>
              <a:t/>
            </a:r>
            <a:br>
              <a:rPr lang="en-US" dirty="0" smtClean="0"/>
            </a:br>
            <a:r>
              <a:rPr lang="en-US" dirty="0" smtClean="0"/>
              <a:t>(“</a:t>
            </a:r>
            <a:r>
              <a:rPr lang="en-US" dirty="0"/>
              <a:t>Age of Sail” Armstrong and Wagner. 2000</a:t>
            </a:r>
            <a:r>
              <a:rPr lang="en-US" dirty="0" smtClean="0"/>
              <a:t>, </a:t>
            </a:r>
            <a:r>
              <a:rPr lang="en-US" dirty="0"/>
              <a:t>2, 63, 72, </a:t>
            </a:r>
            <a:r>
              <a:rPr lang="en-US" dirty="0" smtClean="0"/>
              <a:t>203).</a:t>
            </a:r>
            <a:endParaRPr lang="en-CA" dirty="0"/>
          </a:p>
          <a:p>
            <a:endParaRPr lang="en-US" dirty="0"/>
          </a:p>
        </p:txBody>
      </p:sp>
    </p:spTree>
    <p:extLst>
      <p:ext uri="{BB962C8B-B14F-4D97-AF65-F5344CB8AC3E}">
        <p14:creationId xmlns:p14="http://schemas.microsoft.com/office/powerpoint/2010/main" val="336788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23473"/>
            <a:ext cx="8042276" cy="1037593"/>
          </a:xfrm>
        </p:spPr>
        <p:txBody>
          <a:bodyPr/>
          <a:lstStyle/>
          <a:p>
            <a:r>
              <a:rPr lang="en-US" sz="2000" dirty="0" smtClean="0"/>
              <a:t>Parker’s Cove</a:t>
            </a:r>
            <a:endParaRPr lang="en-US" sz="2000" dirty="0"/>
          </a:p>
        </p:txBody>
      </p:sp>
      <p:pic>
        <p:nvPicPr>
          <p:cNvPr id="4" name="Picture 3" descr="P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42270"/>
          </a:xfrm>
          <a:prstGeom prst="rect">
            <a:avLst/>
          </a:prstGeom>
        </p:spPr>
      </p:pic>
    </p:spTree>
    <p:extLst>
      <p:ext uri="{BB962C8B-B14F-4D97-AF65-F5344CB8AC3E}">
        <p14:creationId xmlns:p14="http://schemas.microsoft.com/office/powerpoint/2010/main" val="400862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02793"/>
            <a:ext cx="8042276" cy="496265"/>
          </a:xfrm>
        </p:spPr>
        <p:txBody>
          <a:bodyPr/>
          <a:lstStyle/>
          <a:p>
            <a:r>
              <a:rPr lang="en-US" sz="2000" dirty="0" smtClean="0"/>
              <a:t>Parker’s Cove</a:t>
            </a:r>
            <a:endParaRPr lang="en-US" sz="2000" dirty="0"/>
          </a:p>
        </p:txBody>
      </p:sp>
      <p:pic>
        <p:nvPicPr>
          <p:cNvPr id="4" name="Picture 3" descr="sc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70604" y="-1470604"/>
            <a:ext cx="6202792" cy="9144000"/>
          </a:xfrm>
          <a:prstGeom prst="rect">
            <a:avLst/>
          </a:prstGeom>
        </p:spPr>
      </p:pic>
    </p:spTree>
    <p:extLst>
      <p:ext uri="{BB962C8B-B14F-4D97-AF65-F5344CB8AC3E}">
        <p14:creationId xmlns:p14="http://schemas.microsoft.com/office/powerpoint/2010/main" val="115482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943600"/>
            <a:ext cx="8042276" cy="733332"/>
          </a:xfrm>
        </p:spPr>
        <p:txBody>
          <a:bodyPr/>
          <a:lstStyle/>
          <a:p>
            <a:r>
              <a:rPr lang="en-US" sz="2000" dirty="0" smtClean="0"/>
              <a:t>Parker’s Cove</a:t>
            </a:r>
            <a:endParaRPr lang="en-US" sz="2000" dirty="0"/>
          </a:p>
        </p:txBody>
      </p:sp>
      <p:pic>
        <p:nvPicPr>
          <p:cNvPr id="4" name="Picture 3" descr="Ian Lawrence Book - Parkers Cove Wharf c 19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146800"/>
          </a:xfrm>
          <a:prstGeom prst="rect">
            <a:avLst/>
          </a:prstGeom>
        </p:spPr>
      </p:pic>
    </p:spTree>
    <p:extLst>
      <p:ext uri="{BB962C8B-B14F-4D97-AF65-F5344CB8AC3E}">
        <p14:creationId xmlns:p14="http://schemas.microsoft.com/office/powerpoint/2010/main" val="343656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399" y="5875867"/>
            <a:ext cx="2597151" cy="682532"/>
          </a:xfrm>
        </p:spPr>
        <p:txBody>
          <a:bodyPr/>
          <a:lstStyle/>
          <a:p>
            <a:r>
              <a:rPr lang="en-US" sz="1800" dirty="0" smtClean="0"/>
              <a:t>Wilbur Robinson, Bud Oliver, and Elwood Oliver as it appears. </a:t>
            </a:r>
            <a:endParaRPr lang="en-US" sz="1800" dirty="0"/>
          </a:p>
        </p:txBody>
      </p:sp>
      <p:pic>
        <p:nvPicPr>
          <p:cNvPr id="4" name="Picture 3" descr="19551388_10155528052632754_1125951466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5" y="0"/>
            <a:ext cx="5143500" cy="6858000"/>
          </a:xfrm>
          <a:prstGeom prst="rect">
            <a:avLst/>
          </a:prstGeom>
        </p:spPr>
      </p:pic>
    </p:spTree>
    <p:extLst>
      <p:ext uri="{BB962C8B-B14F-4D97-AF65-F5344CB8AC3E}">
        <p14:creationId xmlns:p14="http://schemas.microsoft.com/office/powerpoint/2010/main" val="65957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97600"/>
            <a:ext cx="8042276" cy="479331"/>
          </a:xfrm>
        </p:spPr>
        <p:txBody>
          <a:bodyPr/>
          <a:lstStyle/>
          <a:p>
            <a:r>
              <a:rPr lang="en-US" sz="1800" dirty="0" smtClean="0"/>
              <a:t>Herb Clayton</a:t>
            </a:r>
            <a:endParaRPr lang="en-US" sz="1800" dirty="0"/>
          </a:p>
        </p:txBody>
      </p:sp>
      <p:pic>
        <p:nvPicPr>
          <p:cNvPr id="5" name="Picture 4" descr="19531907_10155528052707754_797210859_o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73199" y="-1473201"/>
            <a:ext cx="6197601" cy="9144000"/>
          </a:xfrm>
          <a:prstGeom prst="rect">
            <a:avLst/>
          </a:prstGeom>
        </p:spPr>
      </p:pic>
    </p:spTree>
    <p:extLst>
      <p:ext uri="{BB962C8B-B14F-4D97-AF65-F5344CB8AC3E}">
        <p14:creationId xmlns:p14="http://schemas.microsoft.com/office/powerpoint/2010/main" val="70735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67" y="5926666"/>
            <a:ext cx="1902884" cy="682531"/>
          </a:xfrm>
        </p:spPr>
        <p:txBody>
          <a:bodyPr/>
          <a:lstStyle/>
          <a:p>
            <a:r>
              <a:rPr lang="en-US" sz="1800" dirty="0" smtClean="0"/>
              <a:t>In the Forecastle (</a:t>
            </a:r>
            <a:r>
              <a:rPr lang="en-US" sz="1800" dirty="0" err="1" smtClean="0"/>
              <a:t>focsel</a:t>
            </a:r>
            <a:r>
              <a:rPr lang="en-US" sz="1800" dirty="0" smtClean="0"/>
              <a:t>) of the boat</a:t>
            </a:r>
            <a:endParaRPr lang="en-US" sz="1800" dirty="0"/>
          </a:p>
        </p:txBody>
      </p:sp>
      <p:pic>
        <p:nvPicPr>
          <p:cNvPr id="4" name="Picture 3" descr="19549606_10155528052602754_950338728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1220" y="596900"/>
            <a:ext cx="6858000" cy="5664200"/>
          </a:xfrm>
          <a:prstGeom prst="rect">
            <a:avLst/>
          </a:prstGeom>
        </p:spPr>
      </p:pic>
    </p:spTree>
    <p:extLst>
      <p:ext uri="{BB962C8B-B14F-4D97-AF65-F5344CB8AC3E}">
        <p14:creationId xmlns:p14="http://schemas.microsoft.com/office/powerpoint/2010/main" val="3370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Francis</a:t>
            </a:r>
            <a:r>
              <a:rPr lang="en-CA" dirty="0"/>
              <a:t> </a:t>
            </a:r>
            <a:endParaRPr lang="en-US" dirty="0"/>
          </a:p>
        </p:txBody>
      </p:sp>
      <p:sp>
        <p:nvSpPr>
          <p:cNvPr id="3" name="Content Placeholder 2"/>
          <p:cNvSpPr>
            <a:spLocks noGrp="1"/>
          </p:cNvSpPr>
          <p:nvPr>
            <p:ph idx="1"/>
          </p:nvPr>
        </p:nvSpPr>
        <p:spPr/>
        <p:txBody>
          <a:bodyPr/>
          <a:lstStyle/>
          <a:p>
            <a:pPr algn="ctr"/>
            <a:r>
              <a:rPr lang="en-US" dirty="0"/>
              <a:t>47 ton (A&amp;W p 191: 37 ton) schooner; built in 1860; built by </a:t>
            </a:r>
            <a:r>
              <a:rPr lang="en-US" dirty="0" smtClean="0"/>
              <a:t>?; </a:t>
            </a:r>
            <a:r>
              <a:rPr lang="en-US" dirty="0"/>
              <a:t>built in Parker's Cove. Owned by </a:t>
            </a:r>
            <a:r>
              <a:rPr lang="en-US" dirty="0" smtClean="0"/>
              <a:t>?. </a:t>
            </a:r>
            <a:br>
              <a:rPr lang="en-US" dirty="0" smtClean="0"/>
            </a:br>
            <a:endParaRPr lang="en-US" dirty="0" smtClean="0"/>
          </a:p>
          <a:p>
            <a:pPr algn="ctr"/>
            <a:r>
              <a:rPr lang="en-US" dirty="0" smtClean="0"/>
              <a:t>One </a:t>
            </a:r>
            <a:r>
              <a:rPr lang="en-US" dirty="0"/>
              <a:t>the earliest vessels built in Parkers Cove, was wrecked in 1868 on the Bay shore. </a:t>
            </a:r>
            <a:r>
              <a:rPr lang="en-US" dirty="0" smtClean="0"/>
              <a:t/>
            </a:r>
            <a:br>
              <a:rPr lang="en-US" dirty="0" smtClean="0"/>
            </a:br>
            <a:r>
              <a:rPr lang="en-US" dirty="0" smtClean="0"/>
              <a:t>(</a:t>
            </a:r>
            <a:r>
              <a:rPr lang="en-US" dirty="0"/>
              <a:t>“Age of Sail” Armstrong and Wagner. 2000, </a:t>
            </a:r>
            <a:r>
              <a:rPr lang="en-US" dirty="0" err="1"/>
              <a:t>pg</a:t>
            </a:r>
            <a:r>
              <a:rPr lang="en-US" dirty="0"/>
              <a:t> 60, 191) (NOTE: “Age of Sail” Index lists Granville as building location, </a:t>
            </a:r>
            <a:r>
              <a:rPr lang="en-US" dirty="0" smtClean="0"/>
              <a:t>191).</a:t>
            </a:r>
            <a:r>
              <a:rPr lang="en-CA" dirty="0" smtClean="0"/>
              <a:t> </a:t>
            </a:r>
            <a:endParaRPr lang="en-US" dirty="0"/>
          </a:p>
        </p:txBody>
      </p:sp>
    </p:spTree>
    <p:extLst>
      <p:ext uri="{BB962C8B-B14F-4D97-AF65-F5344CB8AC3E}">
        <p14:creationId xmlns:p14="http://schemas.microsoft.com/office/powerpoint/2010/main" val="103690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50000"/>
            <a:ext cx="8042276" cy="312814"/>
          </a:xfrm>
        </p:spPr>
        <p:txBody>
          <a:bodyPr/>
          <a:lstStyle/>
          <a:p>
            <a:r>
              <a:rPr lang="en-CA" sz="1400" dirty="0"/>
              <a:t>(https://</a:t>
            </a:r>
            <a:r>
              <a:rPr lang="en-CA" sz="1400" dirty="0" err="1"/>
              <a:t>novascotia.ca</a:t>
            </a:r>
            <a:r>
              <a:rPr lang="en-CA" sz="1400" dirty="0"/>
              <a:t>/archives/</a:t>
            </a:r>
            <a:r>
              <a:rPr lang="en-CA" sz="1400" dirty="0" err="1"/>
              <a:t>fundy</a:t>
            </a:r>
            <a:r>
              <a:rPr lang="en-CA" sz="1400" dirty="0"/>
              <a:t>/</a:t>
            </a:r>
            <a:r>
              <a:rPr lang="en-CA" sz="1400" dirty="0" err="1"/>
              <a:t>archives.asp?ID</a:t>
            </a:r>
            <a:r>
              <a:rPr lang="en-CA" sz="1400" dirty="0"/>
              <a:t>=27</a:t>
            </a:r>
            <a:r>
              <a:rPr lang="en-CA" sz="1400" dirty="0" smtClean="0"/>
              <a:t>)</a:t>
            </a:r>
            <a:endParaRPr lang="en-US" sz="1400" dirty="0"/>
          </a:p>
        </p:txBody>
      </p:sp>
      <p:pic>
        <p:nvPicPr>
          <p:cNvPr id="4" name="Picture 3" descr="fishing fundy wa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46800"/>
          </a:xfrm>
          <a:prstGeom prst="rect">
            <a:avLst/>
          </a:prstGeom>
        </p:spPr>
      </p:pic>
    </p:spTree>
    <p:extLst>
      <p:ext uri="{BB962C8B-B14F-4D97-AF65-F5344CB8AC3E}">
        <p14:creationId xmlns:p14="http://schemas.microsoft.com/office/powerpoint/2010/main" val="89995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 K. Richards</a:t>
            </a:r>
            <a:r>
              <a:rPr lang="en-CA" dirty="0"/>
              <a:t> </a:t>
            </a:r>
            <a:endParaRPr lang="en-US" dirty="0"/>
          </a:p>
        </p:txBody>
      </p:sp>
      <p:sp>
        <p:nvSpPr>
          <p:cNvPr id="3" name="Content Placeholder 2"/>
          <p:cNvSpPr>
            <a:spLocks noGrp="1"/>
          </p:cNvSpPr>
          <p:nvPr>
            <p:ph idx="1"/>
          </p:nvPr>
        </p:nvSpPr>
        <p:spPr/>
        <p:txBody>
          <a:bodyPr>
            <a:normAutofit lnSpcReduction="10000"/>
          </a:bodyPr>
          <a:lstStyle/>
          <a:p>
            <a:pPr algn="ctr"/>
            <a:r>
              <a:rPr lang="en-US" dirty="0"/>
              <a:t>32.8 ton two-</a:t>
            </a:r>
            <a:r>
              <a:rPr lang="en-US" dirty="0" err="1"/>
              <a:t>masted</a:t>
            </a:r>
            <a:r>
              <a:rPr lang="en-US" dirty="0"/>
              <a:t> fishing schooner; built in 1877; built by Thomas Milner; built in Parker's Cove. Owned by W. H. Foster, Raymond Foster, David Hudson, E. P. </a:t>
            </a:r>
            <a:r>
              <a:rPr lang="en-US" dirty="0" err="1"/>
              <a:t>Gilliatt</a:t>
            </a:r>
            <a:r>
              <a:rPr lang="en-US" dirty="0"/>
              <a:t>, C. H. </a:t>
            </a:r>
            <a:r>
              <a:rPr lang="en-US" dirty="0" err="1"/>
              <a:t>Milbury</a:t>
            </a:r>
            <a:r>
              <a:rPr lang="en-US" dirty="0"/>
              <a:t>, William </a:t>
            </a:r>
            <a:r>
              <a:rPr lang="en-US" dirty="0" err="1"/>
              <a:t>Gilliatt</a:t>
            </a:r>
            <a:r>
              <a:rPr lang="en-US" dirty="0"/>
              <a:t> and David </a:t>
            </a:r>
            <a:r>
              <a:rPr lang="en-US" dirty="0" err="1"/>
              <a:t>Milbury</a:t>
            </a:r>
            <a:r>
              <a:rPr lang="en-US" dirty="0"/>
              <a:t>. </a:t>
            </a:r>
            <a:r>
              <a:rPr lang="en-US" dirty="0" smtClean="0"/>
              <a:t/>
            </a:r>
            <a:br>
              <a:rPr lang="en-US" dirty="0" smtClean="0"/>
            </a:br>
            <a:endParaRPr lang="en-US" dirty="0" smtClean="0"/>
          </a:p>
          <a:p>
            <a:pPr algn="ctr"/>
            <a:r>
              <a:rPr lang="en-US" dirty="0" smtClean="0"/>
              <a:t>This </a:t>
            </a:r>
            <a:r>
              <a:rPr lang="en-US" dirty="0"/>
              <a:t>vessel is named after the </a:t>
            </a:r>
            <a:r>
              <a:rPr lang="en-US" dirty="0" err="1"/>
              <a:t>Delap</a:t>
            </a:r>
            <a:r>
              <a:rPr lang="en-US" dirty="0"/>
              <a:t> yards head ship builder at the time. In 1893 it sank in the Bay of Fundy. (“Age of Sail” Armstrong and Wagner. 2000</a:t>
            </a:r>
            <a:r>
              <a:rPr lang="en-US" dirty="0" smtClean="0"/>
              <a:t>, </a:t>
            </a:r>
            <a:r>
              <a:rPr lang="en-US" dirty="0"/>
              <a:t>60</a:t>
            </a:r>
            <a:r>
              <a:rPr lang="en-US" dirty="0" smtClean="0"/>
              <a:t>) </a:t>
            </a:r>
            <a:r>
              <a:rPr lang="en-US" dirty="0"/>
              <a:t>(NOTE: “Age of Sail” Index lists Granville as building location, 193).</a:t>
            </a:r>
            <a:endParaRPr lang="en-CA" dirty="0"/>
          </a:p>
          <a:p>
            <a:pPr marL="0" indent="0">
              <a:buNone/>
            </a:pPr>
            <a:endParaRPr lang="en-CA" dirty="0"/>
          </a:p>
          <a:p>
            <a:endParaRPr lang="en-US" dirty="0"/>
          </a:p>
        </p:txBody>
      </p:sp>
    </p:spTree>
    <p:extLst>
      <p:ext uri="{BB962C8B-B14F-4D97-AF65-F5344CB8AC3E}">
        <p14:creationId xmlns:p14="http://schemas.microsoft.com/office/powerpoint/2010/main" val="373350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Lloyd</a:t>
            </a:r>
            <a:r>
              <a:rPr lang="en-CA" dirty="0"/>
              <a:t> </a:t>
            </a:r>
            <a:endParaRPr lang="en-US" dirty="0"/>
          </a:p>
        </p:txBody>
      </p:sp>
      <p:sp>
        <p:nvSpPr>
          <p:cNvPr id="3" name="Content Placeholder 2"/>
          <p:cNvSpPr>
            <a:spLocks noGrp="1"/>
          </p:cNvSpPr>
          <p:nvPr>
            <p:ph idx="1"/>
          </p:nvPr>
        </p:nvSpPr>
        <p:spPr/>
        <p:txBody>
          <a:bodyPr>
            <a:normAutofit fontScale="85000" lnSpcReduction="10000"/>
          </a:bodyPr>
          <a:lstStyle/>
          <a:p>
            <a:pPr algn="ctr"/>
            <a:r>
              <a:rPr lang="en-US" dirty="0"/>
              <a:t>WEIGHT;39-ton about 48 feet long with a 16 foot beam (Wallace, 1955, 98); two-</a:t>
            </a:r>
            <a:r>
              <a:rPr lang="en-US" dirty="0" err="1"/>
              <a:t>masted</a:t>
            </a:r>
            <a:r>
              <a:rPr lang="en-US" dirty="0"/>
              <a:t> schooner; built in 1883; built by ?; built in Maitland Nova Scotia (p. 98). Owned by Captain Herbert Anderson. Sailed as a packet ship between Parkers Cove and Saint John (Armstrong and Wagner, 2000, 62).</a:t>
            </a:r>
            <a:endParaRPr lang="en-CA" dirty="0"/>
          </a:p>
          <a:p>
            <a:pPr algn="ctr"/>
            <a:r>
              <a:rPr lang="en-US" dirty="0"/>
              <a:t>The </a:t>
            </a:r>
            <a:r>
              <a:rPr lang="en-US" dirty="0" err="1"/>
              <a:t>Llyod</a:t>
            </a:r>
            <a:r>
              <a:rPr lang="en-US" dirty="0"/>
              <a:t> was mentioned in the autobiography of “Fredrick William Wallace,” in which he states the boat was 29 years old in the year 1912 – meaning it was built in 1883 (p. 98). On this day, in 1912, Wallace was leaving Hillsburn, after visiting his fishing friend, Captain Arthur Longmire (Walter Longmire’s Grandfather) (p. 98). The </a:t>
            </a:r>
            <a:r>
              <a:rPr lang="en-US" dirty="0" err="1"/>
              <a:t>Llyod</a:t>
            </a:r>
            <a:r>
              <a:rPr lang="en-US" dirty="0"/>
              <a:t> departed from Parker’s Cove Wharf </a:t>
            </a:r>
            <a:r>
              <a:rPr lang="en-US" dirty="0" err="1"/>
              <a:t>enroute</a:t>
            </a:r>
            <a:r>
              <a:rPr lang="en-US" dirty="0"/>
              <a:t> for </a:t>
            </a:r>
            <a:r>
              <a:rPr lang="en-US" dirty="0" err="1"/>
              <a:t>Digby</a:t>
            </a:r>
            <a:r>
              <a:rPr lang="en-US" dirty="0"/>
              <a:t>. The Lloyd was carrying a load of salt dried fish and three other people, including Wallace (p. 98).</a:t>
            </a:r>
            <a:endParaRPr lang="en-CA" dirty="0"/>
          </a:p>
          <a:p>
            <a:endParaRPr lang="en-US" dirty="0"/>
          </a:p>
        </p:txBody>
      </p:sp>
    </p:spTree>
    <p:extLst>
      <p:ext uri="{BB962C8B-B14F-4D97-AF65-F5344CB8AC3E}">
        <p14:creationId xmlns:p14="http://schemas.microsoft.com/office/powerpoint/2010/main" val="285776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86500"/>
            <a:ext cx="8042276" cy="390432"/>
          </a:xfrm>
        </p:spPr>
        <p:txBody>
          <a:bodyPr/>
          <a:lstStyle/>
          <a:p>
            <a:r>
              <a:rPr lang="en-US" sz="1800" dirty="0" smtClean="0"/>
              <a:t>The Granville – Said to have been built at </a:t>
            </a:r>
            <a:r>
              <a:rPr lang="en-US" sz="1800" dirty="0"/>
              <a:t>P</a:t>
            </a:r>
            <a:r>
              <a:rPr lang="en-US" sz="1800" dirty="0" smtClean="0"/>
              <a:t>arker’s Cove (AHS photo).</a:t>
            </a:r>
            <a:endParaRPr lang="en-US" sz="1800" dirty="0"/>
          </a:p>
        </p:txBody>
      </p:sp>
      <p:pic>
        <p:nvPicPr>
          <p:cNvPr id="4" name="Picture 3" descr="the Granvil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0" y="-12700"/>
            <a:ext cx="9155650" cy="6134100"/>
          </a:xfrm>
          <a:prstGeom prst="rect">
            <a:avLst/>
          </a:prstGeom>
        </p:spPr>
      </p:pic>
    </p:spTree>
    <p:extLst>
      <p:ext uri="{BB962C8B-B14F-4D97-AF65-F5344CB8AC3E}">
        <p14:creationId xmlns:p14="http://schemas.microsoft.com/office/powerpoint/2010/main" val="165521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37300"/>
            <a:ext cx="8042276" cy="428532"/>
          </a:xfrm>
        </p:spPr>
        <p:txBody>
          <a:bodyPr/>
          <a:lstStyle/>
          <a:p>
            <a:r>
              <a:rPr lang="en-US" sz="2000" dirty="0" smtClean="0"/>
              <a:t>The David &amp; Wylie</a:t>
            </a:r>
            <a:endParaRPr lang="en-US" sz="2000" dirty="0"/>
          </a:p>
        </p:txBody>
      </p:sp>
      <p:pic>
        <p:nvPicPr>
          <p:cNvPr id="4" name="Picture 3" descr="19531974_10155524227862754_1365799495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23000"/>
          </a:xfrm>
          <a:prstGeom prst="rect">
            <a:avLst/>
          </a:prstGeom>
        </p:spPr>
      </p:pic>
    </p:spTree>
    <p:extLst>
      <p:ext uri="{BB962C8B-B14F-4D97-AF65-F5344CB8AC3E}">
        <p14:creationId xmlns:p14="http://schemas.microsoft.com/office/powerpoint/2010/main" val="427817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14530"/>
            <a:ext cx="8042276" cy="513199"/>
          </a:xfrm>
        </p:spPr>
        <p:txBody>
          <a:bodyPr/>
          <a:lstStyle/>
          <a:p>
            <a:r>
              <a:rPr lang="en-US" sz="2000" dirty="0" err="1" smtClean="0"/>
              <a:t>Delaps</a:t>
            </a:r>
            <a:r>
              <a:rPr lang="en-US" sz="2000" dirty="0" smtClean="0"/>
              <a:t> Cove </a:t>
            </a:r>
            <a:r>
              <a:rPr lang="en-US" sz="2000" dirty="0" err="1" smtClean="0"/>
              <a:t>Barque</a:t>
            </a:r>
            <a:endParaRPr lang="en-US" sz="2000" dirty="0"/>
          </a:p>
        </p:txBody>
      </p:sp>
      <p:pic>
        <p:nvPicPr>
          <p:cNvPr id="4" name="Picture 3" descr="Ian Lawrence Book - Unidentified Tern Schooner, Delaps Cove c 19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14530"/>
          </a:xfrm>
          <a:prstGeom prst="rect">
            <a:avLst/>
          </a:prstGeom>
        </p:spPr>
      </p:pic>
    </p:spTree>
    <p:extLst>
      <p:ext uri="{BB962C8B-B14F-4D97-AF65-F5344CB8AC3E}">
        <p14:creationId xmlns:p14="http://schemas.microsoft.com/office/powerpoint/2010/main" val="19333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67936"/>
            <a:ext cx="8042276" cy="411597"/>
          </a:xfrm>
        </p:spPr>
        <p:txBody>
          <a:bodyPr/>
          <a:lstStyle/>
          <a:p>
            <a:r>
              <a:rPr lang="en-US" sz="2000" dirty="0" smtClean="0"/>
              <a:t>Hampton</a:t>
            </a:r>
            <a:endParaRPr lang="en-US" sz="2000" dirty="0"/>
          </a:p>
        </p:txBody>
      </p:sp>
      <p:pic>
        <p:nvPicPr>
          <p:cNvPr id="4" name="Picture 3" descr="early_light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180671"/>
          </a:xfrm>
          <a:prstGeom prst="rect">
            <a:avLst/>
          </a:prstGeom>
        </p:spPr>
      </p:pic>
    </p:spTree>
    <p:extLst>
      <p:ext uri="{BB962C8B-B14F-4D97-AF65-F5344CB8AC3E}">
        <p14:creationId xmlns:p14="http://schemas.microsoft.com/office/powerpoint/2010/main" val="269974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6352614"/>
            <a:ext cx="8042276" cy="336924"/>
          </a:xfrm>
        </p:spPr>
        <p:txBody>
          <a:bodyPr/>
          <a:lstStyle/>
          <a:p>
            <a:r>
              <a:rPr lang="en-US" sz="2000" dirty="0" err="1" smtClean="0"/>
              <a:t>Margaretsville</a:t>
            </a:r>
            <a:r>
              <a:rPr lang="en-US" sz="2000" dirty="0" smtClean="0"/>
              <a:t> (online source).</a:t>
            </a:r>
            <a:endParaRPr lang="en-US" sz="2000" dirty="0"/>
          </a:p>
        </p:txBody>
      </p:sp>
      <p:pic>
        <p:nvPicPr>
          <p:cNvPr id="4" name="Picture 3" descr="Margrestville B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 y="-4233"/>
            <a:ext cx="9142910" cy="6197600"/>
          </a:xfrm>
          <a:prstGeom prst="rect">
            <a:avLst/>
          </a:prstGeom>
        </p:spPr>
      </p:pic>
    </p:spTree>
    <p:extLst>
      <p:ext uri="{BB962C8B-B14F-4D97-AF65-F5344CB8AC3E}">
        <p14:creationId xmlns:p14="http://schemas.microsoft.com/office/powerpoint/2010/main" val="296654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98600"/>
            <a:ext cx="8042276" cy="530132"/>
          </a:xfrm>
        </p:spPr>
        <p:txBody>
          <a:bodyPr/>
          <a:lstStyle/>
          <a:p>
            <a:r>
              <a:rPr lang="en-US" sz="2000" dirty="0" err="1" smtClean="0"/>
              <a:t>Margaretsville</a:t>
            </a:r>
            <a:r>
              <a:rPr lang="en-US" sz="2000" dirty="0" smtClean="0"/>
              <a:t> (online source) </a:t>
            </a:r>
            <a:endParaRPr lang="en-US" sz="2000" dirty="0"/>
          </a:p>
        </p:txBody>
      </p:sp>
      <p:pic>
        <p:nvPicPr>
          <p:cNvPr id="4" name="Picture 3" descr="margretsville.jp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030869"/>
          </a:xfrm>
          <a:prstGeom prst="rect">
            <a:avLst/>
          </a:prstGeom>
        </p:spPr>
      </p:pic>
    </p:spTree>
    <p:extLst>
      <p:ext uri="{BB962C8B-B14F-4D97-AF65-F5344CB8AC3E}">
        <p14:creationId xmlns:p14="http://schemas.microsoft.com/office/powerpoint/2010/main" val="16146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25891"/>
            <a:ext cx="8042276" cy="388784"/>
          </a:xfrm>
        </p:spPr>
        <p:txBody>
          <a:bodyPr/>
          <a:lstStyle/>
          <a:p>
            <a:r>
              <a:rPr lang="en-US" sz="1600" dirty="0" err="1" smtClean="0"/>
              <a:t>Dorthy</a:t>
            </a:r>
            <a:r>
              <a:rPr lang="en-US" sz="1600" dirty="0" smtClean="0"/>
              <a:t> Smart (Wallace, 1955, p. 47)</a:t>
            </a:r>
            <a:endParaRPr lang="en-US" sz="1600" dirty="0"/>
          </a:p>
        </p:txBody>
      </p:sp>
      <p:pic>
        <p:nvPicPr>
          <p:cNvPr id="4" name="Picture 3" descr="Dorthy Sm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172200"/>
          </a:xfrm>
          <a:prstGeom prst="rect">
            <a:avLst/>
          </a:prstGeom>
        </p:spPr>
      </p:pic>
    </p:spTree>
    <p:extLst>
      <p:ext uri="{BB962C8B-B14F-4D97-AF65-F5344CB8AC3E}">
        <p14:creationId xmlns:p14="http://schemas.microsoft.com/office/powerpoint/2010/main" val="8562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23001"/>
            <a:ext cx="8042276" cy="453932"/>
          </a:xfrm>
        </p:spPr>
        <p:txBody>
          <a:bodyPr/>
          <a:lstStyle/>
          <a:p>
            <a:r>
              <a:rPr lang="en-US" sz="2000" dirty="0" smtClean="0"/>
              <a:t>Albert J. Lutz (Wallace, 1955, p. 250).</a:t>
            </a:r>
            <a:endParaRPr lang="en-US" sz="2000" dirty="0"/>
          </a:p>
        </p:txBody>
      </p:sp>
      <p:pic>
        <p:nvPicPr>
          <p:cNvPr id="4" name="Picture 3" descr="Lut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79550" y="-1479550"/>
            <a:ext cx="6184900" cy="9144000"/>
          </a:xfrm>
          <a:prstGeom prst="rect">
            <a:avLst/>
          </a:prstGeom>
        </p:spPr>
      </p:pic>
    </p:spTree>
    <p:extLst>
      <p:ext uri="{BB962C8B-B14F-4D97-AF65-F5344CB8AC3E}">
        <p14:creationId xmlns:p14="http://schemas.microsoft.com/office/powerpoint/2010/main" val="80447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86500"/>
            <a:ext cx="8042276" cy="403132"/>
          </a:xfrm>
        </p:spPr>
        <p:txBody>
          <a:bodyPr/>
          <a:lstStyle/>
          <a:p>
            <a:r>
              <a:rPr lang="en-CA" sz="1600" dirty="0"/>
              <a:t>Wilfred Longmire on the right, Raymond Hudson on the </a:t>
            </a:r>
            <a:r>
              <a:rPr lang="en-CA" sz="1600" dirty="0" smtClean="0"/>
              <a:t>left</a:t>
            </a:r>
            <a:r>
              <a:rPr lang="en-CA" sz="1600" dirty="0"/>
              <a:t> </a:t>
            </a:r>
            <a:r>
              <a:rPr lang="en-CA" sz="1600" dirty="0" smtClean="0"/>
              <a:t/>
            </a:r>
            <a:br>
              <a:rPr lang="en-CA" sz="1600" dirty="0" smtClean="0"/>
            </a:br>
            <a:r>
              <a:rPr lang="en-CA" sz="1600" dirty="0" smtClean="0"/>
              <a:t>(</a:t>
            </a:r>
            <a:r>
              <a:rPr lang="en-CA" sz="1600" dirty="0"/>
              <a:t>https://</a:t>
            </a:r>
            <a:r>
              <a:rPr lang="en-CA" sz="1600" dirty="0" err="1"/>
              <a:t>novascotia.ca</a:t>
            </a:r>
            <a:r>
              <a:rPr lang="en-CA" sz="1600" dirty="0"/>
              <a:t>/archives/</a:t>
            </a:r>
            <a:r>
              <a:rPr lang="en-CA" sz="1600" dirty="0" err="1"/>
              <a:t>fundy</a:t>
            </a:r>
            <a:r>
              <a:rPr lang="en-CA" sz="1600" dirty="0"/>
              <a:t>/</a:t>
            </a:r>
            <a:r>
              <a:rPr lang="en-CA" sz="1600" dirty="0" err="1"/>
              <a:t>archives.asp?ID</a:t>
            </a:r>
            <a:r>
              <a:rPr lang="en-CA" sz="1600" dirty="0"/>
              <a:t>=27</a:t>
            </a:r>
            <a:r>
              <a:rPr lang="en-CA" sz="1600" dirty="0" smtClean="0"/>
              <a:t>)</a:t>
            </a:r>
            <a:endParaRPr lang="en-US" sz="1600" dirty="0"/>
          </a:p>
        </p:txBody>
      </p:sp>
      <p:pic>
        <p:nvPicPr>
          <p:cNvPr id="4" name="Picture 3" descr="2009212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45200"/>
          </a:xfrm>
          <a:prstGeom prst="rect">
            <a:avLst/>
          </a:prstGeom>
        </p:spPr>
      </p:pic>
    </p:spTree>
    <p:extLst>
      <p:ext uri="{BB962C8B-B14F-4D97-AF65-F5344CB8AC3E}">
        <p14:creationId xmlns:p14="http://schemas.microsoft.com/office/powerpoint/2010/main" val="3562891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70600"/>
            <a:ext cx="8042276" cy="568232"/>
          </a:xfrm>
        </p:spPr>
        <p:txBody>
          <a:bodyPr/>
          <a:lstStyle/>
          <a:p>
            <a:r>
              <a:rPr lang="en-US" sz="2000" dirty="0" smtClean="0"/>
              <a:t>Effie Morrissey (Wallace, 1955, p. 123).</a:t>
            </a:r>
            <a:endParaRPr lang="en-US" sz="2000" dirty="0"/>
          </a:p>
        </p:txBody>
      </p:sp>
      <p:pic>
        <p:nvPicPr>
          <p:cNvPr id="4" name="Picture 3" descr="19495979_10155524230322754_876525291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070600"/>
          </a:xfrm>
          <a:prstGeom prst="rect">
            <a:avLst/>
          </a:prstGeom>
        </p:spPr>
      </p:pic>
    </p:spTree>
    <p:extLst>
      <p:ext uri="{BB962C8B-B14F-4D97-AF65-F5344CB8AC3E}">
        <p14:creationId xmlns:p14="http://schemas.microsoft.com/office/powerpoint/2010/main" val="419512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599" y="6146800"/>
            <a:ext cx="1968501" cy="568232"/>
          </a:xfrm>
        </p:spPr>
        <p:txBody>
          <a:bodyPr/>
          <a:lstStyle/>
          <a:p>
            <a:r>
              <a:rPr lang="en-US" sz="2000" dirty="0" smtClean="0"/>
              <a:t>Scaling about 280-lbs caught on the Anticosti grounds (Wallace, 1955, p. 187).</a:t>
            </a:r>
            <a:endParaRPr lang="en-US" sz="2000" dirty="0"/>
          </a:p>
        </p:txBody>
      </p:sp>
      <p:pic>
        <p:nvPicPr>
          <p:cNvPr id="4" name="Picture 3" descr="19496483_10155524228597754_47219444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6184900" cy="6858000"/>
          </a:xfrm>
          <a:prstGeom prst="rect">
            <a:avLst/>
          </a:prstGeom>
        </p:spPr>
      </p:pic>
    </p:spTree>
    <p:extLst>
      <p:ext uri="{BB962C8B-B14F-4D97-AF65-F5344CB8AC3E}">
        <p14:creationId xmlns:p14="http://schemas.microsoft.com/office/powerpoint/2010/main" val="1823713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099" y="6083300"/>
            <a:ext cx="2006601" cy="555532"/>
          </a:xfrm>
        </p:spPr>
        <p:txBody>
          <a:bodyPr/>
          <a:lstStyle/>
          <a:p>
            <a:r>
              <a:rPr lang="en-US" sz="2000" dirty="0" smtClean="0"/>
              <a:t>Possibly, Jim </a:t>
            </a:r>
            <a:r>
              <a:rPr lang="en-US" sz="2000" dirty="0" err="1" smtClean="0"/>
              <a:t>Tidd</a:t>
            </a:r>
            <a:r>
              <a:rPr lang="en-US" sz="2000" dirty="0" smtClean="0"/>
              <a:t> &amp; Judson </a:t>
            </a:r>
            <a:r>
              <a:rPr lang="en-US" sz="2000" dirty="0" err="1" smtClean="0"/>
              <a:t>Handspiker</a:t>
            </a:r>
            <a:r>
              <a:rPr lang="en-US" sz="2000" dirty="0" smtClean="0"/>
              <a:t> (Wallace, 1955, p. 58). </a:t>
            </a:r>
            <a:endParaRPr lang="en-US" sz="2000" dirty="0"/>
          </a:p>
        </p:txBody>
      </p:sp>
      <p:pic>
        <p:nvPicPr>
          <p:cNvPr id="4" name="Picture 3" descr="19496022_10155524231782754_1256247424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0"/>
            <a:ext cx="6121400" cy="6858000"/>
          </a:xfrm>
          <a:prstGeom prst="rect">
            <a:avLst/>
          </a:prstGeom>
        </p:spPr>
      </p:pic>
    </p:spTree>
    <p:extLst>
      <p:ext uri="{BB962C8B-B14F-4D97-AF65-F5344CB8AC3E}">
        <p14:creationId xmlns:p14="http://schemas.microsoft.com/office/powerpoint/2010/main" val="268144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1" y="6032500"/>
            <a:ext cx="1955800" cy="580932"/>
          </a:xfrm>
        </p:spPr>
        <p:txBody>
          <a:bodyPr/>
          <a:lstStyle/>
          <a:p>
            <a:r>
              <a:rPr lang="en-US" sz="2000" dirty="0" smtClean="0"/>
              <a:t>Captain John Apt of the Lutz (Wallace, 1955, p. 186).</a:t>
            </a:r>
            <a:endParaRPr lang="en-US" sz="2000" dirty="0"/>
          </a:p>
        </p:txBody>
      </p:sp>
      <p:pic>
        <p:nvPicPr>
          <p:cNvPr id="4" name="Picture 3" descr="19495797_10155524229117754_694440732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75" y="0"/>
            <a:ext cx="6169025" cy="6858000"/>
          </a:xfrm>
          <a:prstGeom prst="rect">
            <a:avLst/>
          </a:prstGeom>
        </p:spPr>
      </p:pic>
    </p:spTree>
    <p:extLst>
      <p:ext uri="{BB962C8B-B14F-4D97-AF65-F5344CB8AC3E}">
        <p14:creationId xmlns:p14="http://schemas.microsoft.com/office/powerpoint/2010/main" val="1853120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21400"/>
            <a:ext cx="8042276" cy="593632"/>
          </a:xfrm>
        </p:spPr>
        <p:txBody>
          <a:bodyPr/>
          <a:lstStyle/>
          <a:p>
            <a:r>
              <a:rPr lang="en-US" sz="2000" dirty="0" smtClean="0"/>
              <a:t>Making night sets – a drawing by George A. </a:t>
            </a:r>
            <a:r>
              <a:rPr lang="en-US" sz="2000" dirty="0" err="1" smtClean="0"/>
              <a:t>Cuthberison</a:t>
            </a:r>
            <a:endParaRPr lang="en-US" sz="2000" dirty="0"/>
          </a:p>
        </p:txBody>
      </p:sp>
      <p:pic>
        <p:nvPicPr>
          <p:cNvPr id="4" name="Picture 3" descr="19496290_10155524229497754_139261143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00200" y="-1600200"/>
            <a:ext cx="5943599" cy="9144001"/>
          </a:xfrm>
          <a:prstGeom prst="rect">
            <a:avLst/>
          </a:prstGeom>
        </p:spPr>
      </p:pic>
    </p:spTree>
    <p:extLst>
      <p:ext uri="{BB962C8B-B14F-4D97-AF65-F5344CB8AC3E}">
        <p14:creationId xmlns:p14="http://schemas.microsoft.com/office/powerpoint/2010/main" val="206759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199" y="6197600"/>
            <a:ext cx="2038351" cy="479332"/>
          </a:xfrm>
        </p:spPr>
        <p:txBody>
          <a:bodyPr/>
          <a:lstStyle/>
          <a:p>
            <a:r>
              <a:rPr lang="en-US" sz="2000" dirty="0" smtClean="0"/>
              <a:t>Jerry Boudreau – Cook aboard the Lutz (Wallace, 1955, p. 186). </a:t>
            </a:r>
            <a:endParaRPr lang="en-US" sz="2000" dirty="0"/>
          </a:p>
        </p:txBody>
      </p:sp>
      <p:pic>
        <p:nvPicPr>
          <p:cNvPr id="4" name="Picture 3" descr="19532566_10155524229037754_1834923475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5321300" cy="6858000"/>
          </a:xfrm>
          <a:prstGeom prst="rect">
            <a:avLst/>
          </a:prstGeom>
        </p:spPr>
      </p:pic>
    </p:spTree>
    <p:extLst>
      <p:ext uri="{BB962C8B-B14F-4D97-AF65-F5344CB8AC3E}">
        <p14:creationId xmlns:p14="http://schemas.microsoft.com/office/powerpoint/2010/main" val="252935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79064"/>
            <a:ext cx="8042276" cy="614799"/>
          </a:xfrm>
        </p:spPr>
        <p:txBody>
          <a:bodyPr/>
          <a:lstStyle/>
          <a:p>
            <a:r>
              <a:rPr lang="en-US" sz="2000" dirty="0" smtClean="0"/>
              <a:t>Skipper Harry Ross – 1911 – </a:t>
            </a:r>
            <a:r>
              <a:rPr lang="en-US" sz="2000" dirty="0" err="1" smtClean="0"/>
              <a:t>Dorthy</a:t>
            </a:r>
            <a:r>
              <a:rPr lang="en-US" sz="2000" dirty="0" smtClean="0"/>
              <a:t> Smart (Wallace, 1955, 59).</a:t>
            </a:r>
            <a:endParaRPr lang="en-US" sz="2000" dirty="0"/>
          </a:p>
        </p:txBody>
      </p:sp>
      <p:pic>
        <p:nvPicPr>
          <p:cNvPr id="4" name="Picture 3" descr="19532683_10155528052782754_2079924296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9064"/>
          </a:xfrm>
          <a:prstGeom prst="rect">
            <a:avLst/>
          </a:prstGeom>
        </p:spPr>
      </p:pic>
    </p:spTree>
    <p:extLst>
      <p:ext uri="{BB962C8B-B14F-4D97-AF65-F5344CB8AC3E}">
        <p14:creationId xmlns:p14="http://schemas.microsoft.com/office/powerpoint/2010/main" val="204446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97600"/>
            <a:ext cx="8042276" cy="580932"/>
          </a:xfrm>
        </p:spPr>
        <p:txBody>
          <a:bodyPr/>
          <a:lstStyle/>
          <a:p>
            <a:r>
              <a:rPr lang="en-US" sz="2000" dirty="0" smtClean="0"/>
              <a:t>Enjoying a smoke after setting the trawls (Wallace, 1955, p. 48).</a:t>
            </a:r>
            <a:endParaRPr lang="en-US" sz="2000" dirty="0"/>
          </a:p>
        </p:txBody>
      </p:sp>
      <p:pic>
        <p:nvPicPr>
          <p:cNvPr id="4" name="Picture 3" descr="19576721_10155528052822754_2098635137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6133"/>
          </a:xfrm>
          <a:prstGeom prst="rect">
            <a:avLst/>
          </a:prstGeom>
        </p:spPr>
      </p:pic>
    </p:spTree>
    <p:extLst>
      <p:ext uri="{BB962C8B-B14F-4D97-AF65-F5344CB8AC3E}">
        <p14:creationId xmlns:p14="http://schemas.microsoft.com/office/powerpoint/2010/main" val="90870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75869"/>
            <a:ext cx="8042276" cy="733332"/>
          </a:xfrm>
        </p:spPr>
        <p:txBody>
          <a:bodyPr/>
          <a:lstStyle/>
          <a:p>
            <a:r>
              <a:rPr lang="en-US" sz="2000" dirty="0" smtClean="0"/>
              <a:t>The Halibut Killer!!</a:t>
            </a:r>
            <a:endParaRPr lang="en-US" sz="2000" dirty="0"/>
          </a:p>
        </p:txBody>
      </p:sp>
      <p:pic>
        <p:nvPicPr>
          <p:cNvPr id="4" name="Picture 3" descr="19551342_10155528051432754_655672334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574800" y="-1574801"/>
            <a:ext cx="5994400" cy="9144000"/>
          </a:xfrm>
          <a:prstGeom prst="rect">
            <a:avLst/>
          </a:prstGeom>
        </p:spPr>
      </p:pic>
    </p:spTree>
    <p:extLst>
      <p:ext uri="{BB962C8B-B14F-4D97-AF65-F5344CB8AC3E}">
        <p14:creationId xmlns:p14="http://schemas.microsoft.com/office/powerpoint/2010/main" val="2880989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34100"/>
            <a:ext cx="8042276" cy="593632"/>
          </a:xfrm>
        </p:spPr>
        <p:txBody>
          <a:bodyPr/>
          <a:lstStyle/>
          <a:p>
            <a:r>
              <a:rPr lang="en-US" sz="1800" dirty="0" smtClean="0"/>
              <a:t>Albert J. Lutz – 1917 (Wallace, 1955, p. 333).</a:t>
            </a:r>
            <a:endParaRPr lang="en-US" sz="1800" dirty="0"/>
          </a:p>
        </p:txBody>
      </p:sp>
      <p:pic>
        <p:nvPicPr>
          <p:cNvPr id="4" name="Picture 3" descr="19551432_10155524226992754_1463953351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572500" cy="6134100"/>
          </a:xfrm>
          <a:prstGeom prst="rect">
            <a:avLst/>
          </a:prstGeom>
        </p:spPr>
      </p:pic>
    </p:spTree>
    <p:extLst>
      <p:ext uri="{BB962C8B-B14F-4D97-AF65-F5344CB8AC3E}">
        <p14:creationId xmlns:p14="http://schemas.microsoft.com/office/powerpoint/2010/main" val="319064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57900"/>
            <a:ext cx="8042276" cy="580932"/>
          </a:xfrm>
        </p:spPr>
        <p:txBody>
          <a:bodyPr/>
          <a:lstStyle/>
          <a:p>
            <a:r>
              <a:rPr lang="en-US" sz="2000" dirty="0" smtClean="0"/>
              <a:t>Hillsburn</a:t>
            </a:r>
            <a:endParaRPr lang="en-US" sz="2000" dirty="0"/>
          </a:p>
        </p:txBody>
      </p:sp>
      <p:pic>
        <p:nvPicPr>
          <p:cNvPr id="4" name="Picture 3" descr="19496020_10155524227032754_1162776934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43051" y="-1543053"/>
            <a:ext cx="6057902" cy="9144001"/>
          </a:xfrm>
          <a:prstGeom prst="rect">
            <a:avLst/>
          </a:prstGeom>
        </p:spPr>
      </p:pic>
    </p:spTree>
    <p:extLst>
      <p:ext uri="{BB962C8B-B14F-4D97-AF65-F5344CB8AC3E}">
        <p14:creationId xmlns:p14="http://schemas.microsoft.com/office/powerpoint/2010/main" val="209526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86500"/>
            <a:ext cx="8042276" cy="437776"/>
          </a:xfrm>
        </p:spPr>
        <p:txBody>
          <a:bodyPr/>
          <a:lstStyle/>
          <a:p>
            <a:endParaRPr lang="en-US" sz="2000" dirty="0"/>
          </a:p>
        </p:txBody>
      </p:sp>
      <p:pic>
        <p:nvPicPr>
          <p:cNvPr id="4" name="Picture 3" descr="19496205_10155524231882754_1622279476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08700"/>
          </a:xfrm>
          <a:prstGeom prst="rect">
            <a:avLst/>
          </a:prstGeom>
        </p:spPr>
      </p:pic>
    </p:spTree>
    <p:extLst>
      <p:ext uri="{BB962C8B-B14F-4D97-AF65-F5344CB8AC3E}">
        <p14:creationId xmlns:p14="http://schemas.microsoft.com/office/powerpoint/2010/main" val="134831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31464"/>
            <a:ext cx="8042276" cy="496265"/>
          </a:xfrm>
        </p:spPr>
        <p:txBody>
          <a:bodyPr/>
          <a:lstStyle/>
          <a:p>
            <a:r>
              <a:rPr lang="en-US" sz="2000" dirty="0" smtClean="0"/>
              <a:t>Hillsburn Wharf</a:t>
            </a:r>
            <a:endParaRPr lang="en-US" sz="2000" dirty="0"/>
          </a:p>
        </p:txBody>
      </p:sp>
      <p:pic>
        <p:nvPicPr>
          <p:cNvPr id="4" name="Picture 3" descr="18835894_186868191838633_4477094789793851331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04133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23609"/>
            <a:ext cx="8042276" cy="630955"/>
          </a:xfrm>
        </p:spPr>
        <p:txBody>
          <a:bodyPr/>
          <a:lstStyle/>
          <a:p>
            <a:r>
              <a:rPr lang="en-US" sz="1800" dirty="0" smtClean="0"/>
              <a:t>Hillsburn Wharf</a:t>
            </a:r>
            <a:endParaRPr lang="en-US" sz="1800" dirty="0"/>
          </a:p>
        </p:txBody>
      </p:sp>
      <p:pic>
        <p:nvPicPr>
          <p:cNvPr id="4" name="Picture 3" descr="Hillsburn Wharf Photo courtesy of June Folk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48400"/>
          </a:xfrm>
          <a:prstGeom prst="rect">
            <a:avLst/>
          </a:prstGeom>
        </p:spPr>
      </p:pic>
    </p:spTree>
    <p:extLst>
      <p:ext uri="{BB962C8B-B14F-4D97-AF65-F5344CB8AC3E}">
        <p14:creationId xmlns:p14="http://schemas.microsoft.com/office/powerpoint/2010/main" val="148752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9" y="6062133"/>
            <a:ext cx="1733551" cy="530132"/>
          </a:xfrm>
        </p:spPr>
        <p:txBody>
          <a:bodyPr/>
          <a:lstStyle/>
          <a:p>
            <a:r>
              <a:rPr lang="en-US" sz="2000" dirty="0" smtClean="0"/>
              <a:t>Miss Gail – Hillsburn Wharf 1963 – built by James Longmire</a:t>
            </a:r>
            <a:endParaRPr lang="en-US" sz="2000" dirty="0"/>
          </a:p>
        </p:txBody>
      </p:sp>
      <p:pic>
        <p:nvPicPr>
          <p:cNvPr id="4" name="Picture 3" descr="Miss Gail Courtesy of Murray Longmire Built in Hillsburn.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5" y="0"/>
            <a:ext cx="6120771" cy="6858000"/>
          </a:xfrm>
          <a:prstGeom prst="rect">
            <a:avLst/>
          </a:prstGeom>
        </p:spPr>
      </p:pic>
    </p:spTree>
    <p:extLst>
      <p:ext uri="{BB962C8B-B14F-4D97-AF65-F5344CB8AC3E}">
        <p14:creationId xmlns:p14="http://schemas.microsoft.com/office/powerpoint/2010/main" val="416528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Kathleen Crowe</a:t>
            </a:r>
            <a:r>
              <a:rPr lang="en-CA" dirty="0"/>
              <a:t> </a:t>
            </a:r>
            <a:endParaRPr lang="en-US" dirty="0"/>
          </a:p>
        </p:txBody>
      </p:sp>
      <p:sp>
        <p:nvSpPr>
          <p:cNvPr id="3" name="Content Placeholder 2"/>
          <p:cNvSpPr>
            <a:spLocks noGrp="1"/>
          </p:cNvSpPr>
          <p:nvPr>
            <p:ph idx="1"/>
          </p:nvPr>
        </p:nvSpPr>
        <p:spPr/>
        <p:txBody>
          <a:bodyPr/>
          <a:lstStyle/>
          <a:p>
            <a:pPr algn="ctr"/>
            <a:r>
              <a:rPr lang="en-US" dirty="0"/>
              <a:t>431 ton tern schooner; built in 1917; built by J. Willard Smith of Saint John; built in Hillsburn. Owned by Ira Crowe of Windsor. </a:t>
            </a:r>
            <a:endParaRPr lang="en-US" dirty="0" smtClean="0"/>
          </a:p>
          <a:p>
            <a:pPr algn="ctr"/>
            <a:r>
              <a:rPr lang="en-US" dirty="0" smtClean="0"/>
              <a:t>Was </a:t>
            </a:r>
            <a:r>
              <a:rPr lang="en-US" dirty="0"/>
              <a:t>the second-last sailing vessel built in Hillsburn. Mr. Crowe was involved in the Windsor timber trade, so this vessel traded in lumber with locations to the South. Eventually sold to </a:t>
            </a:r>
            <a:r>
              <a:rPr lang="en-US" dirty="0" err="1"/>
              <a:t>Portugese</a:t>
            </a:r>
            <a:r>
              <a:rPr lang="en-US" dirty="0"/>
              <a:t> owners. (“Age of Sail” Armstrong and Wagner. 2000, 64, 196</a:t>
            </a:r>
            <a:r>
              <a:rPr lang="en-US" dirty="0" smtClean="0"/>
              <a:t>)</a:t>
            </a:r>
            <a:r>
              <a:rPr lang="en-CA" dirty="0" smtClean="0"/>
              <a:t>.</a:t>
            </a:r>
            <a:endParaRPr lang="en-US" dirty="0"/>
          </a:p>
        </p:txBody>
      </p:sp>
    </p:spTree>
    <p:extLst>
      <p:ext uri="{BB962C8B-B14F-4D97-AF65-F5344CB8AC3E}">
        <p14:creationId xmlns:p14="http://schemas.microsoft.com/office/powerpoint/2010/main" val="1663113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7216</TotalTime>
  <Words>936</Words>
  <Application>Microsoft Macintosh PowerPoint</Application>
  <PresentationFormat>On-screen Show (4:3)</PresentationFormat>
  <Paragraphs>59</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Breeze</vt:lpstr>
      <vt:lpstr>Bay Shore Forum</vt:lpstr>
      <vt:lpstr>(https://novascotia.ca/archives/fundy/archives.asp?ID=27)</vt:lpstr>
      <vt:lpstr>Wilfred Longmire on the right, Raymond Hudson on the left  (https://novascotia.ca/archives/fundy/archives.asp?ID=27)</vt:lpstr>
      <vt:lpstr>Hillsburn</vt:lpstr>
      <vt:lpstr>PowerPoint Presentation</vt:lpstr>
      <vt:lpstr>Hillsburn Wharf</vt:lpstr>
      <vt:lpstr>Hillsburn Wharf</vt:lpstr>
      <vt:lpstr>Miss Gail – Hillsburn Wharf 1963 – built by James Longmire</vt:lpstr>
      <vt:lpstr>Kathleen Crowe </vt:lpstr>
      <vt:lpstr>Ononette </vt:lpstr>
      <vt:lpstr>Ivaca </vt:lpstr>
      <vt:lpstr>S. J. Bogart </vt:lpstr>
      <vt:lpstr>Parker’s Cove</vt:lpstr>
      <vt:lpstr>Parker’s Cove</vt:lpstr>
      <vt:lpstr>Parker’s Cove</vt:lpstr>
      <vt:lpstr>Wilbur Robinson, Bud Oliver, and Elwood Oliver as it appears. </vt:lpstr>
      <vt:lpstr>Herb Clayton</vt:lpstr>
      <vt:lpstr>In the Forecastle (focsel) of the boat</vt:lpstr>
      <vt:lpstr>Francis </vt:lpstr>
      <vt:lpstr>H. K. Richards </vt:lpstr>
      <vt:lpstr>Lloyd </vt:lpstr>
      <vt:lpstr>The Granville – Said to have been built at Parker’s Cove (AHS photo).</vt:lpstr>
      <vt:lpstr>The David &amp; Wylie</vt:lpstr>
      <vt:lpstr>Delaps Cove Barque</vt:lpstr>
      <vt:lpstr>Hampton</vt:lpstr>
      <vt:lpstr>Margaretsville (online source).</vt:lpstr>
      <vt:lpstr>Margaretsville (online source) </vt:lpstr>
      <vt:lpstr>Dorthy Smart (Wallace, 1955, p. 47)</vt:lpstr>
      <vt:lpstr>Albert J. Lutz (Wallace, 1955, p. 250).</vt:lpstr>
      <vt:lpstr>Effie Morrissey (Wallace, 1955, p. 123).</vt:lpstr>
      <vt:lpstr>Scaling about 280-lbs caught on the Anticosti grounds (Wallace, 1955, p. 187).</vt:lpstr>
      <vt:lpstr>Possibly, Jim Tidd &amp; Judson Handspiker (Wallace, 1955, p. 58). </vt:lpstr>
      <vt:lpstr>Captain John Apt of the Lutz (Wallace, 1955, p. 186).</vt:lpstr>
      <vt:lpstr>Making night sets – a drawing by George A. Cuthberison</vt:lpstr>
      <vt:lpstr>Jerry Boudreau – Cook aboard the Lutz (Wallace, 1955, p. 186). </vt:lpstr>
      <vt:lpstr>Skipper Harry Ross – 1911 – Dorthy Smart (Wallace, 1955, 59).</vt:lpstr>
      <vt:lpstr>Enjoying a smoke after setting the trawls (Wallace, 1955, p. 48).</vt:lpstr>
      <vt:lpstr>The Halibut Killer!!</vt:lpstr>
      <vt:lpstr>Albert J. Lutz – 1917 (Wallace, 1955, p. 333).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 Shore Forum</dc:title>
  <dc:creator>Desmond Chantiam</dc:creator>
  <cp:lastModifiedBy>Desmond Chantiam</cp:lastModifiedBy>
  <cp:revision>36</cp:revision>
  <dcterms:created xsi:type="dcterms:W3CDTF">2017-06-13T16:12:39Z</dcterms:created>
  <dcterms:modified xsi:type="dcterms:W3CDTF">2017-06-28T21:09:26Z</dcterms:modified>
</cp:coreProperties>
</file>